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8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:dissolve/>
      </p:transition>
    </mc:Choice>
    <mc:Fallback xmlns="">
      <p:transition spd="slow" advTm="6000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5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:dissolve/>
      </p:transition>
    </mc:Choice>
    <mc:Fallback xmlns="">
      <p:transition spd="slow" advTm="6000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66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:dissolve/>
      </p:transition>
    </mc:Choice>
    <mc:Fallback xmlns="">
      <p:transition spd="slow" advTm="6000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3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:dissolve/>
      </p:transition>
    </mc:Choice>
    <mc:Fallback xmlns="">
      <p:transition spd="slow" advTm="6000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001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:dissolve/>
      </p:transition>
    </mc:Choice>
    <mc:Fallback xmlns="">
      <p:transition spd="slow" advTm="6000"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4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:dissolve/>
      </p:transition>
    </mc:Choice>
    <mc:Fallback xmlns="">
      <p:transition spd="slow" advTm="6000"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38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:dissolve/>
      </p:transition>
    </mc:Choice>
    <mc:Fallback xmlns="">
      <p:transition spd="slow" advTm="6000"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76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:dissolve/>
      </p:transition>
    </mc:Choice>
    <mc:Fallback xmlns="">
      <p:transition spd="slow" advTm="6000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66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:dissolve/>
      </p:transition>
    </mc:Choice>
    <mc:Fallback xmlns="">
      <p:transition spd="slow" advTm="6000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91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:dissolve/>
      </p:transition>
    </mc:Choice>
    <mc:Fallback xmlns="">
      <p:transition spd="slow" advTm="6000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62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:dissolve/>
      </p:transition>
    </mc:Choice>
    <mc:Fallback xmlns="">
      <p:transition spd="slow" advTm="6000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41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:dissolve/>
      </p:transition>
    </mc:Choice>
    <mc:Fallback xmlns="">
      <p:transition spd="slow" advTm="6000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28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:dissolve/>
      </p:transition>
    </mc:Choice>
    <mc:Fallback xmlns="">
      <p:transition spd="slow" advTm="6000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22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:dissolve/>
      </p:transition>
    </mc:Choice>
    <mc:Fallback xmlns="">
      <p:transition spd="slow" advTm="6000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97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:dissolve/>
      </p:transition>
    </mc:Choice>
    <mc:Fallback xmlns="">
      <p:transition spd="slow" advTm="6000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71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:dissolve/>
      </p:transition>
    </mc:Choice>
    <mc:Fallback xmlns="">
      <p:transition spd="slow" advTm="6000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1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mc:AlternateContent xmlns:mc="http://schemas.openxmlformats.org/markup-compatibility/2006" xmlns:p14="http://schemas.microsoft.com/office/powerpoint/2010/main">
    <mc:Choice Requires="p14">
      <p:transition spd="slow" p14:dur="1200" advTm="6000">
        <p:dissolve/>
      </p:transition>
    </mc:Choice>
    <mc:Fallback xmlns="">
      <p:transition spd="slow" advTm="6000">
        <p:dissolv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tsikavi-fakty.com.ua/50-tsikavyh-faktiv-pro-frantsiyu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7558" y="2589427"/>
            <a:ext cx="7126334" cy="1646302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5" name="melod-ya-dush-a-vzhe-os-n-prijshla._(mp3IQ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59694" y="5836170"/>
            <a:ext cx="609600" cy="609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9DCE02-BB48-4F1E-BF56-A40FC7DCE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487" y="848783"/>
            <a:ext cx="8509007" cy="529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1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:dissolve/>
      </p:transition>
    </mc:Choice>
    <mc:Fallback xmlns="">
      <p:transition spd="slow" advTm="6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3984313" cy="53788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56093" y="251012"/>
            <a:ext cx="4374777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9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9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чарівний</a:t>
            </a:r>
            <a:r>
              <a:rPr lang="ru-RU" sz="29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9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пригод</a:t>
            </a:r>
            <a:br>
              <a:rPr lang="ru-RU" sz="29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Потрапить</a:t>
            </a:r>
            <a:r>
              <a:rPr lang="ru-RU" sz="29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бажає</a:t>
            </a:r>
            <a:r>
              <a:rPr lang="ru-RU" sz="29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9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Той нехай в </a:t>
            </a:r>
            <a:r>
              <a:rPr lang="ru-RU" sz="29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бібліотеку</a:t>
            </a:r>
            <a:br>
              <a:rPr lang="ru-RU" sz="29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Зразу </a:t>
            </a:r>
            <a:r>
              <a:rPr lang="ru-RU" sz="29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завітає</a:t>
            </a:r>
            <a:r>
              <a:rPr lang="ru-RU" sz="29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9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9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9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</a:t>
            </a:r>
            <a:r>
              <a:rPr lang="ru-RU" sz="29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br>
              <a:rPr lang="ru-RU" sz="29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9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9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знати,</a:t>
            </a:r>
            <a:br>
              <a:rPr lang="ru-RU" sz="29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Тому </a:t>
            </a:r>
            <a:r>
              <a:rPr lang="ru-RU" sz="29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9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9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9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будинок</a:t>
            </a:r>
            <a:br>
              <a:rPr lang="ru-RU" sz="29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Раджу не </a:t>
            </a:r>
            <a:r>
              <a:rPr lang="ru-RU" sz="29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минати</a:t>
            </a:r>
            <a:r>
              <a:rPr lang="ru-RU" sz="29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9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9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у море </a:t>
            </a:r>
            <a:r>
              <a:rPr lang="ru-RU" sz="29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9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</a:t>
            </a:r>
            <a:br>
              <a:rPr lang="ru-RU" sz="29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Захоче</a:t>
            </a:r>
            <a:r>
              <a:rPr lang="ru-RU" sz="29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пірнути</a:t>
            </a:r>
            <a:r>
              <a:rPr lang="ru-RU" sz="29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9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Тому </a:t>
            </a:r>
            <a:r>
              <a:rPr lang="ru-RU" sz="29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9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бібліотеку</a:t>
            </a:r>
            <a:br>
              <a:rPr lang="ru-RU" sz="29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повік</a:t>
            </a:r>
            <a:r>
              <a:rPr lang="ru-RU" sz="29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забути.</a:t>
            </a:r>
            <a:br>
              <a:rPr lang="ru-RU" sz="29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9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9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81" y="609600"/>
            <a:ext cx="4149965" cy="537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8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:dissolve/>
      </p:transition>
    </mc:Choice>
    <mc:Fallback xmlns="">
      <p:transition spd="slow" advTm="6000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30306"/>
            <a:ext cx="8448737" cy="2868706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сховище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не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У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люди почали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переносити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масиви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сховища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недавно, а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бібліотеки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з’явилися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тисячі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тому. І,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ймовірно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втратять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ніщо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зрівняється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особливою атмосферою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сховища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книг.</a:t>
            </a:r>
            <a:b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solidFill>
                  <a:srgbClr val="25252C"/>
                </a:solidFill>
                <a:latin typeface="Inter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Щорічно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відзначається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справжня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скарбниця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зберігає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пам'ять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мудрість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народу. В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налічується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бібліотекарів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свято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засноване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указом президента в 1998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Відзначають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бібліотекарі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звичайні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відвідувачі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</a:t>
            </a:r>
            <a: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5" y="3299013"/>
            <a:ext cx="8596668" cy="324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:dissolve/>
      </p:transition>
    </mc:Choice>
    <mc:Fallback xmlns="">
      <p:transition spd="slow" advTm="6000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3741"/>
          </a:xfrm>
        </p:spPr>
        <p:txBody>
          <a:bodyPr/>
          <a:lstStyle/>
          <a:p>
            <a:pPr algn="ctr"/>
            <a:r>
              <a:rPr lang="uk-UA" sz="2800" b="1" dirty="0">
                <a:solidFill>
                  <a:srgbClr val="54A02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32 ФАКТИ ПРО БІБЛІІОТЕКИ СВІТУ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183341"/>
            <a:ext cx="3625725" cy="5181600"/>
          </a:xfrm>
        </p:spPr>
        <p:txBody>
          <a:bodyPr>
            <a:normAutofit/>
          </a:bodyPr>
          <a:lstStyle/>
          <a:p>
            <a:pPr fontAlgn="base"/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Найдавніша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знайдена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археологами, та створена народами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шумерів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4500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тому. В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зберігалося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безліч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глиняних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табличок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записами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як книги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винайшли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/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середньовічних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бібліотеках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книги через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приковувались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масивними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ланцюгами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прихопити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собою.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8743" y="1362635"/>
            <a:ext cx="543697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82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:dissolve/>
      </p:transition>
    </mc:Choice>
    <mc:Fallback xmlns="">
      <p:transition spd="slow" advTm="6000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587" y="446088"/>
            <a:ext cx="4303059" cy="5414963"/>
          </a:xfrm>
        </p:spPr>
        <p:txBody>
          <a:bodyPr>
            <a:normAutofit/>
          </a:bodyPr>
          <a:lstStyle/>
          <a:p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6319" y="446088"/>
            <a:ext cx="7080069" cy="5414963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бібліотеках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зберігається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130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мільйонів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книг.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Мається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увазі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130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мільйонів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видань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не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екземплярів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Примірників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порядків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Перська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візир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Абдул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Кассім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Ісмаїл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жив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тому,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прославився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брав з собою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особисту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бібліотеку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йшов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враховуючи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включала в себе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117,000 книг, і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віз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караван з 400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верблюдів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навантажених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книгами,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розсортованому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алфавітному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порядку.</a:t>
            </a:r>
          </a:p>
          <a:p>
            <a:pPr fontAlgn="base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Найвідомішою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Олександрійська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перебувала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Стародавньому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Єгипті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навчалися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Арістотель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Евклід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жаль, вона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зберігалося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200,000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сувоїв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700,000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записів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Найбільшою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бібліотекою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Конгресу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зберігається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155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мільйонів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книг.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відвідують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1,7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мільйонів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США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Макдональдсів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6" y="304799"/>
            <a:ext cx="4303059" cy="555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8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:dissolve/>
      </p:transition>
    </mc:Choice>
    <mc:Fallback xmlns="">
      <p:transition spd="slow" advTm="6000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236" y="609599"/>
            <a:ext cx="2940424" cy="55760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34117" y="609599"/>
            <a:ext cx="5809129" cy="6357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Знаменитий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библиоклептоман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Стів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Блумберг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мав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потяг до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злодійства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книг.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свою «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кар’єру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викрав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23,000 книг з 268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завдавши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збитків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20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мільйонів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доларів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вищезгаданій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давньоєгипетської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Олександрії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кораблі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входили до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порт, платили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податок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книгами. Книга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відправлялася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бібліотеку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переписували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віддавали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власнику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копію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забирався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Івана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Грозного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досі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знайдена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шукають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досі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книг приходить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оповідач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читає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відвідувачу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книгу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вголос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Норвегії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публікації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книги уряд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оплачує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тираж 1000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примірників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відправляються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бібліотеки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19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endParaRPr lang="ru-RU" sz="19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endParaRPr lang="ru-RU" b="0" i="0" dirty="0">
              <a:solidFill>
                <a:srgbClr val="707070"/>
              </a:solidFill>
              <a:effectLst/>
              <a:latin typeface="Roboto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1" t="3820"/>
          <a:stretch/>
        </p:blipFill>
        <p:spPr>
          <a:xfrm>
            <a:off x="210599" y="609599"/>
            <a:ext cx="3662154" cy="557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4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:dissolve/>
      </p:transition>
    </mc:Choice>
    <mc:Fallback xmlns="">
      <p:transition spd="slow" advTm="6000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2747184" cy="5486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89476" y="819033"/>
            <a:ext cx="602428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Оцифровані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книги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всієї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Бібліотеки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Конгресу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найбільшої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терабайт.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Американський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промисловий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магнат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Ендрю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Карнегі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побудував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обладнав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2509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рубежі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19-20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століть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 них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трохи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1600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США.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Єдина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розташована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відразу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«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Хаскелл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Вона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стоїть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прямо на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кордоні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США і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Канади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Ірландії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Великобританії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автор,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бажає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книга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розміщена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бібліотеці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повинен за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заплатити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Єльському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університеті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Бейнеке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єдиного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вікна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Вони там і не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потрібні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стіни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будівлі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виготовлені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напівпрозорого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мармуру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разу в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публічну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бібліотеку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фінського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Вантаа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хтось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підкинув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книжку,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взяту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тому.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повернув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чоловіка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9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вдалося</a:t>
            </a:r>
            <a:r>
              <a:rPr lang="ru-RU" sz="19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b="0" i="1" dirty="0"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76" y="609599"/>
            <a:ext cx="3263152" cy="582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:dissolve/>
      </p:transition>
    </mc:Choice>
    <mc:Fallback xmlns="">
      <p:transition spd="slow" advTm="6000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796925" cy="43747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16189" y="358588"/>
            <a:ext cx="54684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Норвегії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повернути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книгу в будь-яку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публічну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бібліотеку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зовсім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ту, в яку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взяли.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Найстаріша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числа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діючих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Єгипті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монастирі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Святої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Катерини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побудована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1500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тому.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Заснована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700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тому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Франції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розташовувалася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Луврі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резиденції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французьких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королів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з тих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переїжджала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припиняючи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(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цікаві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факти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про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Францію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Нью-Йорку є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безкоштовні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вуличні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бібліотеки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найменші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розраховані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одного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відвідувача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схожі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жовті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склянки, і в них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зберігається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книг.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поставили для того,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городяни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могли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відпочити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шаленого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ритму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ненадовго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відволіктися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Найвища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Шанхаї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готелі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Маріотт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на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висоті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230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метрів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0" i="0" dirty="0"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21" y="609599"/>
            <a:ext cx="3620932" cy="538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6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:dissolve/>
      </p:transition>
    </mc:Choice>
    <mc:Fallback xmlns="">
      <p:transition spd="slow" advTm="6000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4020172" cy="50202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97505" y="609601"/>
            <a:ext cx="4912659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класифікації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книг в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бібліотеці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винайшли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Стародавньому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Китаї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Колись у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бібліотеках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книжки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ставилися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корінцями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всередину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назовні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ніхто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знає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Найдавнішим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відомим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бібліотекарем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грек,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літературний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критик по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Зенодот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служив в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Олександрійській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бібліотеці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Найбільшою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електронною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бібліотекою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Всесвітня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представляє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собою проект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Бібліотеки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Конгресу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борту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космічної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станції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своя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зберігається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сотні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книг.</a:t>
            </a:r>
            <a:endParaRPr lang="uk-UA" sz="2000" b="0" i="0" dirty="0"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+mj-lt"/>
              <a:buAutoNum type="arabicPeriod"/>
            </a:pPr>
            <a:endParaRPr lang="uk-UA" dirty="0">
              <a:solidFill>
                <a:srgbClr val="707070"/>
              </a:solidFill>
              <a:latin typeface="Roboto"/>
            </a:endParaRPr>
          </a:p>
          <a:p>
            <a:pPr fontAlgn="base">
              <a:buFont typeface="+mj-lt"/>
              <a:buAutoNum type="arabicPeriod"/>
            </a:pPr>
            <a:endParaRPr lang="uk-UA" b="0" i="0" dirty="0">
              <a:solidFill>
                <a:srgbClr val="707070"/>
              </a:solidFill>
              <a:effectLst/>
              <a:latin typeface="Roboto"/>
            </a:endParaRPr>
          </a:p>
          <a:p>
            <a:pPr fontAlgn="base">
              <a:buFont typeface="+mj-lt"/>
              <a:buAutoNum type="arabicPeriod"/>
            </a:pPr>
            <a:endParaRPr lang="ru-RU" b="0" i="0" dirty="0">
              <a:solidFill>
                <a:srgbClr val="707070"/>
              </a:solidFill>
              <a:effectLst/>
              <a:latin typeface="Roboto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609599"/>
            <a:ext cx="4020172" cy="50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:dissolve/>
      </p:transition>
    </mc:Choice>
    <mc:Fallback xmlns="">
      <p:transition spd="slow" advTm="6000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976108"/>
            <a:ext cx="3320925" cy="386483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15434" y="976108"/>
            <a:ext cx="4912659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Публічна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Канзасу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виглядає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гігантська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книжкова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полиця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італійському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Перуджа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Сандро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Пенны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будівля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виглядає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літаюча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тарілка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сінгапурській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публічній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бібліотеці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Бишан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ретельно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звукоізольовані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відвідувачі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заважали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один одному.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німецькому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Магдебурзі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функціонує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незвичайна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публічна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побудована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старих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ящиків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з-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пива.</a:t>
            </a:r>
          </a:p>
          <a:p>
            <a:pPr fontAlgn="base">
              <a:buFont typeface="+mj-lt"/>
              <a:buAutoNum type="arabicPeriod"/>
            </a:pPr>
            <a:endParaRPr lang="uk-UA" b="0" i="0" dirty="0">
              <a:solidFill>
                <a:srgbClr val="707070"/>
              </a:solidFill>
              <a:effectLst/>
              <a:latin typeface="Roboto"/>
            </a:endParaRPr>
          </a:p>
          <a:p>
            <a:pPr fontAlgn="base">
              <a:buFont typeface="+mj-lt"/>
              <a:buAutoNum type="arabicPeriod"/>
            </a:pPr>
            <a:endParaRPr lang="uk-UA" dirty="0">
              <a:solidFill>
                <a:srgbClr val="707070"/>
              </a:solidFill>
              <a:latin typeface="Roboto"/>
            </a:endParaRPr>
          </a:p>
          <a:p>
            <a:pPr fontAlgn="base">
              <a:buFont typeface="+mj-lt"/>
              <a:buAutoNum type="arabicPeriod"/>
            </a:pPr>
            <a:endParaRPr lang="ru-RU" b="0" i="0" dirty="0">
              <a:solidFill>
                <a:srgbClr val="707070"/>
              </a:solidFill>
              <a:effectLst/>
              <a:latin typeface="Roboto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2" y="976108"/>
            <a:ext cx="3481899" cy="452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1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:dissolve/>
      </p:transition>
    </mc:Choice>
    <mc:Fallback xmlns="">
      <p:transition spd="slow" advTm="6000">
        <p:dissolv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965</Words>
  <Application>Microsoft Office PowerPoint</Application>
  <PresentationFormat>Широкий екран</PresentationFormat>
  <Paragraphs>37</Paragraphs>
  <Slides>10</Slides>
  <Notes>0</Notes>
  <HiddenSlides>1</HiddenSlides>
  <MMClips>1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9" baseType="lpstr">
      <vt:lpstr>Gungsuh</vt:lpstr>
      <vt:lpstr>Arial</vt:lpstr>
      <vt:lpstr>Inter</vt:lpstr>
      <vt:lpstr>Roboto</vt:lpstr>
      <vt:lpstr>Times New Roman</vt:lpstr>
      <vt:lpstr>Trebuchet MS</vt:lpstr>
      <vt:lpstr>Wingdings</vt:lpstr>
      <vt:lpstr>Wingdings 3</vt:lpstr>
      <vt:lpstr>Аспект</vt:lpstr>
      <vt:lpstr>Презентація PowerPoint</vt:lpstr>
      <vt:lpstr>    Що є сховище знань, як не бібліотека? У світі їх дуже, дуже багато, адже люди почали переносити масиви знань в електронні сховища порівняно недавно, а перші бібліотеки з’явилися на Землі тисячі років тому. І, ймовірно, свого значення вони ніколи не втратять, тому що ніщо не зрівняється з особливою атмосферою сховища книг.      Щорічно 30 вересня відзначається Всеукраїнський день бібліотек. Бібліотека – це справжня скарбниця, яка зберігає пам'ять і мудрість народу. В Україні налічується понад 40 тисяч бібліотек, в яких працює близько 53 тисяч бібліотекарів. Це свято було засноване указом президента в 1998 році. Відзначають його як бібліотекарі, так і звичайні відвідувачі бібліотек.  </vt:lpstr>
      <vt:lpstr> 32 ФАКТИ ПРО БІБЛІІОТЕКИ СВІТУ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29 Медіа та демократія</dc:title>
  <dc:creator>Библиотека</dc:creator>
  <cp:lastModifiedBy>Ильенко</cp:lastModifiedBy>
  <cp:revision>30</cp:revision>
  <dcterms:created xsi:type="dcterms:W3CDTF">2022-01-17T06:33:08Z</dcterms:created>
  <dcterms:modified xsi:type="dcterms:W3CDTF">2023-09-25T10:18:48Z</dcterms:modified>
</cp:coreProperties>
</file>